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9" r:id="rId5"/>
    <p:sldId id="273" r:id="rId6"/>
    <p:sldId id="260" r:id="rId7"/>
    <p:sldId id="270" r:id="rId8"/>
    <p:sldId id="261" r:id="rId9"/>
    <p:sldId id="262" r:id="rId10"/>
    <p:sldId id="269" r:id="rId11"/>
    <p:sldId id="264" r:id="rId12"/>
    <p:sldId id="265" r:id="rId13"/>
    <p:sldId id="271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Franklin Gothic Book"/>
        <a:ea typeface="Franklin Gothic Book"/>
        <a:cs typeface="Franklin Gothic Book"/>
        <a:sym typeface="Franklin Gothic Boo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1E5"/>
          </a:solidFill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8D3CD"/>
          </a:solidFill>
        </a:fill>
      </a:tcStyle>
    </a:wholeTbl>
    <a:band2H>
      <a:tcTxStyle/>
      <a:tcStyle>
        <a:tcBdr/>
        <a:fill>
          <a:solidFill>
            <a:srgbClr val="F4EAE7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DDDA"/>
          </a:solidFill>
        </a:fill>
      </a:tcStyle>
    </a:wholeTbl>
    <a:band2H>
      <a:tcTxStyle/>
      <a:tcStyle>
        <a:tcBdr/>
        <a:fill>
          <a:solidFill>
            <a:srgbClr val="F0EFED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Franklin Gothic Book"/>
          <a:ea typeface="Franklin Gothic Book"/>
          <a:cs typeface="Franklin Gothic Boo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497" autoAdjust="0"/>
  </p:normalViewPr>
  <p:slideViewPr>
    <p:cSldViewPr snapToGrid="0">
      <p:cViewPr varScale="1">
        <p:scale>
          <a:sx n="77" d="100"/>
          <a:sy n="77" d="100"/>
        </p:scale>
        <p:origin x="102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6" name="Shape 1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Point cloud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 간략한 설명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과정들 사진 추가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501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r>
              <a:rPr dirty="0" err="1">
                <a:latin typeface="+mn-lt"/>
                <a:ea typeface="+mn-ea"/>
                <a:cs typeface="+mn-cs"/>
                <a:sym typeface="Helvetica"/>
              </a:rPr>
              <a:t>연구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결과</a:t>
            </a:r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r>
              <a:rPr lang="ko-KR" altLang="en-US" dirty="0"/>
              <a:t>이전과 </a:t>
            </a:r>
            <a:r>
              <a:rPr lang="en-US" altLang="ko-KR" dirty="0"/>
              <a:t>inpainting </a:t>
            </a:r>
            <a:r>
              <a:rPr lang="ko-KR" altLang="en-US" dirty="0"/>
              <a:t>시도 후 차이 비교</a:t>
            </a:r>
          </a:p>
          <a:p>
            <a:r>
              <a:rPr lang="ko-KR" altLang="en-US" dirty="0"/>
              <a:t>얻을 수 있는 결과</a:t>
            </a:r>
            <a:r>
              <a:rPr lang="en-US" altLang="ko-KR" dirty="0"/>
              <a:t>(</a:t>
            </a:r>
            <a:r>
              <a:rPr lang="ko-KR" altLang="en-US" dirty="0"/>
              <a:t>성공</a:t>
            </a:r>
            <a:r>
              <a:rPr lang="en-US" altLang="ko-KR" dirty="0"/>
              <a:t>/</a:t>
            </a:r>
            <a:r>
              <a:rPr lang="ko-KR" altLang="en-US" dirty="0"/>
              <a:t>실패</a:t>
            </a:r>
            <a:r>
              <a:rPr lang="en-US" altLang="ko-KR" dirty="0"/>
              <a:t>)</a:t>
            </a:r>
          </a:p>
          <a:p>
            <a:pPr marL="292608" lvl="1" indent="-91440">
              <a:buChar char=" "/>
            </a:pPr>
            <a:r>
              <a:rPr lang="en-US" altLang="ko-KR" dirty="0"/>
              <a:t>1) </a:t>
            </a:r>
            <a:r>
              <a:rPr lang="ko-KR" altLang="en-US" dirty="0"/>
              <a:t>성공한 경우</a:t>
            </a:r>
          </a:p>
          <a:p>
            <a:pPr marL="292608" lvl="1" indent="-91440">
              <a:buChar char=" "/>
            </a:pPr>
            <a:r>
              <a:rPr lang="en-US" altLang="ko-KR" dirty="0"/>
              <a:t>2) </a:t>
            </a:r>
            <a:r>
              <a:rPr lang="ko-KR" altLang="en-US" dirty="0"/>
              <a:t>실패한 경우</a:t>
            </a:r>
          </a:p>
          <a:p>
            <a:pPr marL="475487" lvl="2" indent="-91439">
              <a:buChar char=" "/>
            </a:pPr>
            <a:r>
              <a:rPr lang="en-US" altLang="ko-KR" dirty="0"/>
              <a:t>- </a:t>
            </a:r>
            <a:r>
              <a:rPr lang="ko-KR" altLang="en-US" dirty="0"/>
              <a:t>보완점</a:t>
            </a:r>
            <a:r>
              <a:rPr lang="en-US" altLang="ko-KR" dirty="0"/>
              <a:t>?</a:t>
            </a:r>
          </a:p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결과</a:t>
            </a:r>
            <a:r>
              <a:rPr dirty="0" err="1">
                <a:latin typeface="Wingdings"/>
                <a:ea typeface="Wingdings"/>
                <a:cs typeface="Wingdings"/>
                <a:sym typeface="Wingdings"/>
              </a:rPr>
              <a:t>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향후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계획</a:t>
            </a:r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r>
              <a:rPr lang="ko-KR" altLang="en-US" dirty="0"/>
              <a:t>얻은 결과물로 뭘 </a:t>
            </a:r>
            <a:r>
              <a:rPr lang="ko-KR" altLang="en-US" dirty="0" err="1"/>
              <a:t>할건가</a:t>
            </a:r>
            <a:endParaRPr lang="ko-KR" altLang="en-US" dirty="0"/>
          </a:p>
          <a:p>
            <a:r>
              <a:rPr lang="ko-KR" altLang="en-US" dirty="0"/>
              <a:t>논문 작성</a:t>
            </a:r>
            <a:r>
              <a:rPr lang="en-US" altLang="ko-KR" dirty="0"/>
              <a:t>?</a:t>
            </a:r>
          </a:p>
          <a:p>
            <a:r>
              <a:rPr lang="ko-KR" altLang="en-US" dirty="0" err="1"/>
              <a:t>멘토분께</a:t>
            </a:r>
            <a:r>
              <a:rPr lang="ko-KR" altLang="en-US" dirty="0"/>
              <a:t> 문의</a:t>
            </a:r>
          </a:p>
          <a:p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Point cloud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간략한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 err="1">
                <a:latin typeface="+mn-lt"/>
                <a:ea typeface="+mn-ea"/>
                <a:cs typeface="+mn-cs"/>
                <a:sym typeface="Helvetica"/>
              </a:rPr>
              <a:t>설명</a:t>
            </a:r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r>
              <a:rPr lang="ko-KR" altLang="en-US" dirty="0"/>
              <a:t>간단한 설명</a:t>
            </a:r>
            <a:endParaRPr lang="en-US" altLang="ko-KR" dirty="0"/>
          </a:p>
          <a:p>
            <a:r>
              <a:rPr lang="en-US" altLang="ko-KR" dirty="0"/>
              <a:t>Lidar sensor/</a:t>
            </a:r>
            <a:r>
              <a:rPr lang="en-US" altLang="ko-KR" dirty="0" err="1"/>
              <a:t>rgb</a:t>
            </a:r>
            <a:r>
              <a:rPr lang="en-US" altLang="ko-KR" dirty="0"/>
              <a:t>-d sensor </a:t>
            </a:r>
            <a:r>
              <a:rPr lang="ko-KR" altLang="en-US" dirty="0"/>
              <a:t>등 </a:t>
            </a:r>
            <a:r>
              <a:rPr lang="en-US" altLang="ko-KR" dirty="0"/>
              <a:t>3d scanner</a:t>
            </a:r>
            <a:r>
              <a:rPr lang="ko-KR" altLang="en-US" dirty="0"/>
              <a:t>로 획득 가능한 </a:t>
            </a:r>
            <a:r>
              <a:rPr lang="en-US" altLang="ko-KR" dirty="0"/>
              <a:t>3</a:t>
            </a:r>
            <a:r>
              <a:rPr lang="ko-KR" altLang="en-US" dirty="0"/>
              <a:t>차원상의 점들의 집합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어디에서 사용되는지 예시</a:t>
            </a:r>
            <a:endParaRPr lang="en-US" altLang="ko-KR" dirty="0"/>
          </a:p>
          <a:p>
            <a:r>
              <a:rPr lang="en-US" dirty="0">
                <a:latin typeface="+mn-lt"/>
                <a:ea typeface="+mn-ea"/>
                <a:cs typeface="+mn-cs"/>
                <a:sym typeface="Helvetica"/>
              </a:rPr>
              <a:t>CAD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 모델링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시각화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애니메이션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렌더링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자율주행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,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인공지능 학습 등 여러 분야에서 다양한 방법으로 활용 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Point cloud</a:t>
            </a:r>
            <a:r>
              <a:rPr>
                <a:latin typeface="+mn-lt"/>
                <a:ea typeface="+mn-ea"/>
                <a:cs typeface="+mn-cs"/>
                <a:sym typeface="Helvetica"/>
              </a:rPr>
              <a:t> 간략한 설명</a:t>
            </a:r>
          </a:p>
        </p:txBody>
      </p:sp>
    </p:spTree>
    <p:extLst>
      <p:ext uri="{BB962C8B-B14F-4D97-AF65-F5344CB8AC3E}">
        <p14:creationId xmlns:p14="http://schemas.microsoft.com/office/powerpoint/2010/main" val="4247819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연구배경</a:t>
            </a:r>
            <a:endParaRPr lang="en-US" dirty="0">
              <a:latin typeface="+mn-lt"/>
              <a:ea typeface="+mn-ea"/>
              <a:cs typeface="+mn-cs"/>
              <a:sym typeface="Helvetica"/>
            </a:endParaRPr>
          </a:p>
          <a:p>
            <a:endParaRPr lang="en-US" dirty="0"/>
          </a:p>
          <a:p>
            <a:r>
              <a:rPr lang="ko-KR" altLang="en-US" dirty="0"/>
              <a:t>점 하나하나에 대한 정보를 저장 </a:t>
            </a:r>
            <a:r>
              <a:rPr lang="en-US" altLang="ko-KR" dirty="0"/>
              <a:t>-&gt; </a:t>
            </a:r>
            <a:r>
              <a:rPr lang="ko-KR" altLang="en-US" dirty="0"/>
              <a:t>용량 매우 커짐</a:t>
            </a:r>
            <a:endParaRPr lang="en-US" altLang="ko-KR" dirty="0"/>
          </a:p>
          <a:p>
            <a:r>
              <a:rPr lang="ko-KR" altLang="en-US" dirty="0"/>
              <a:t>실시간 전송 등으로 활용하기 어려움</a:t>
            </a:r>
            <a:endParaRPr lang="en-US" altLang="ko-KR" dirty="0"/>
          </a:p>
          <a:p>
            <a:r>
              <a:rPr lang="ko-KR" altLang="en-US" dirty="0"/>
              <a:t>뛰어난 효율의 압축 기술 필요</a:t>
            </a:r>
            <a:endParaRPr lang="en-US" altLang="ko-KR" dirty="0"/>
          </a:p>
          <a:p>
            <a:r>
              <a:rPr lang="ko-KR" altLang="en-US" dirty="0"/>
              <a:t>최근 표준으로 채택된 </a:t>
            </a:r>
            <a:r>
              <a:rPr lang="en-US" altLang="ko-KR" dirty="0"/>
              <a:t>V-PCC</a:t>
            </a:r>
            <a:r>
              <a:rPr lang="ko-KR" altLang="en-US" dirty="0"/>
              <a:t>와 표준화 완성 단계에 있는 </a:t>
            </a:r>
            <a:r>
              <a:rPr lang="en-US" altLang="ko-KR" dirty="0"/>
              <a:t>G-PCC</a:t>
            </a:r>
          </a:p>
          <a:p>
            <a:r>
              <a:rPr lang="ko-KR" altLang="en-US" dirty="0"/>
              <a:t>하지만 두 방법 모두 손실 압축</a:t>
            </a:r>
            <a:endParaRPr lang="en-US" altLang="ko-KR" dirty="0"/>
          </a:p>
          <a:p>
            <a:r>
              <a:rPr lang="ko-KR" altLang="en-US" dirty="0"/>
              <a:t>손실 보정 방법</a:t>
            </a:r>
            <a:r>
              <a:rPr lang="en-US" altLang="ko-KR" dirty="0"/>
              <a:t>?</a:t>
            </a:r>
          </a:p>
          <a:p>
            <a:endParaRPr lang="en-US" dirty="0"/>
          </a:p>
          <a:p>
            <a:r>
              <a:rPr lang="ko-KR" altLang="en-US" dirty="0"/>
              <a:t>두번째</a:t>
            </a:r>
            <a:endParaRPr lang="en-US" altLang="ko-KR" dirty="0"/>
          </a:p>
          <a:p>
            <a:r>
              <a:rPr lang="en-US" dirty="0"/>
              <a:t>Point cloud </a:t>
            </a:r>
            <a:r>
              <a:rPr lang="ko-KR" altLang="en-US" dirty="0"/>
              <a:t>획득하는 과정에서 발생하는 </a:t>
            </a:r>
            <a:r>
              <a:rPr lang="en-US" altLang="ko-KR" dirty="0"/>
              <a:t>noise</a:t>
            </a:r>
          </a:p>
          <a:p>
            <a:r>
              <a:rPr lang="ko-KR" altLang="en-US" dirty="0"/>
              <a:t>제거 가능한가</a:t>
            </a:r>
            <a:r>
              <a:rPr lang="en-US" altLang="ko-KR" dirty="0"/>
              <a:t>?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2551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사용기술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/>
              <a:t>1 Deep-flow video inpainting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DFVI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구조 간략히 설명</a:t>
            </a:r>
          </a:p>
          <a:p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+mn-lt"/>
                <a:ea typeface="+mn-ea"/>
                <a:cs typeface="+mn-cs"/>
                <a:sym typeface="Helvetica"/>
              </a:rPr>
              <a:t>사용기술</a:t>
            </a:r>
            <a:r>
              <a:rPr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dirty="0"/>
              <a:t>1 Deep-flow video inpainting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DFVI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구조 간략히 설명</a:t>
            </a:r>
            <a:endParaRPr lang="en-US" altLang="ko-KR" dirty="0">
              <a:latin typeface="+mn-lt"/>
              <a:ea typeface="+mn-ea"/>
              <a:cs typeface="+mn-cs"/>
              <a:sym typeface="Helvetic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자체적으로 개발한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Deep flow completion network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이용하여 누락된 부분의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flow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획득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-&gt;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총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3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단계</a:t>
            </a:r>
            <a:endParaRPr lang="en-US" altLang="ko-KR" dirty="0">
              <a:latin typeface="+mn-lt"/>
              <a:ea typeface="+mn-ea"/>
              <a:cs typeface="+mn-cs"/>
              <a:sym typeface="Helvetic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Forward propagation &amp; backward propagation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수행하여 누락된 부분의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pixel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정보 추측</a:t>
            </a:r>
            <a:endParaRPr lang="en-US" altLang="ko-KR" dirty="0">
              <a:latin typeface="+mn-lt"/>
              <a:ea typeface="+mn-ea"/>
              <a:cs typeface="+mn-cs"/>
              <a:sym typeface="Helvetic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결과 종합하여 최종적으로 </a:t>
            </a:r>
            <a:r>
              <a:rPr lang="en-US" altLang="ko-KR" dirty="0">
                <a:latin typeface="+mn-lt"/>
                <a:ea typeface="+mn-ea"/>
                <a:cs typeface="+mn-cs"/>
                <a:sym typeface="Helvetica"/>
              </a:rPr>
              <a:t>inpainting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수행</a:t>
            </a:r>
          </a:p>
          <a:p>
            <a:r>
              <a:rPr lang="ko-KR" altLang="en-US" dirty="0"/>
              <a:t>연구에서 주목한 부분은 이후 </a:t>
            </a:r>
            <a:r>
              <a:rPr lang="en-US" altLang="ko-KR" dirty="0"/>
              <a:t>V-PCC </a:t>
            </a:r>
            <a:r>
              <a:rPr lang="ko-KR" altLang="en-US" dirty="0"/>
              <a:t>과정에서 </a:t>
            </a:r>
            <a:r>
              <a:rPr lang="ko-KR" altLang="en-US" dirty="0" err="1"/>
              <a:t>나올텐데</a:t>
            </a:r>
            <a:r>
              <a:rPr lang="ko-KR" altLang="en-US" dirty="0"/>
              <a:t> 그때 설명</a:t>
            </a:r>
            <a:r>
              <a:rPr lang="en-US" altLang="ko-KR" dirty="0"/>
              <a:t>…?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2675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V-PCC—patch </a:t>
            </a: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부분 중점 설명</a:t>
            </a:r>
            <a:endParaRPr lang="en-US" altLang="ko-KR" dirty="0">
              <a:latin typeface="+mn-lt"/>
              <a:ea typeface="+mn-ea"/>
              <a:cs typeface="+mn-cs"/>
              <a:sym typeface="Helvetica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latin typeface="+mn-lt"/>
              <a:ea typeface="+mn-ea"/>
              <a:cs typeface="+mn-cs"/>
              <a:sym typeface="Helvetica"/>
            </a:endParaRPr>
          </a:p>
          <a:p>
            <a:r>
              <a:rPr lang="ko-KR" altLang="en-US" dirty="0"/>
              <a:t>압축과정 소개</a:t>
            </a:r>
          </a:p>
          <a:p>
            <a:r>
              <a:rPr lang="ko-KR" altLang="en-US" dirty="0"/>
              <a:t>연구에 필요한 부분</a:t>
            </a:r>
          </a:p>
          <a:p>
            <a:pPr marL="292608" lvl="1" indent="-91440">
              <a:buChar char=" "/>
            </a:pPr>
            <a:r>
              <a:rPr lang="en-US" altLang="ko-KR" dirty="0"/>
              <a:t>1) Patch gen.</a:t>
            </a:r>
          </a:p>
          <a:p>
            <a:pPr marL="292608" lvl="1" indent="-91440">
              <a:buChar char=" "/>
            </a:pPr>
            <a:r>
              <a:rPr lang="en-US" altLang="ko-KR" dirty="0"/>
              <a:t>2) ...?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latin typeface="+mn-lt"/>
              <a:ea typeface="+mn-ea"/>
              <a:cs typeface="+mn-cs"/>
              <a:sym typeface="Helvetica"/>
            </a:endParaRPr>
          </a:p>
          <a:p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latin typeface="+mn-lt"/>
                <a:ea typeface="+mn-ea"/>
                <a:cs typeface="+mn-cs"/>
                <a:sym typeface="Helvetica"/>
              </a:rPr>
              <a:t>사용 기술 기반으로 진행한 연구 과정 설명</a:t>
            </a:r>
          </a:p>
          <a:p>
            <a:r>
              <a:rPr lang="ko-KR" altLang="en-US" dirty="0"/>
              <a:t>실제로 </a:t>
            </a:r>
            <a:r>
              <a:rPr lang="en-US" altLang="ko-KR" dirty="0"/>
              <a:t>patch </a:t>
            </a:r>
            <a:r>
              <a:rPr lang="ko-KR" altLang="en-US" dirty="0"/>
              <a:t>생성하여 이미지 프레임화</a:t>
            </a:r>
          </a:p>
          <a:p>
            <a:r>
              <a:rPr lang="en-US" altLang="ko-KR" dirty="0"/>
              <a:t>inpainting </a:t>
            </a:r>
            <a:r>
              <a:rPr lang="ko-KR" altLang="en-US" dirty="0"/>
              <a:t>프로그램 사용하여 보완 시도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idx="1"/>
          </p:nvPr>
        </p:nvSpPr>
        <p:spPr>
          <a:xfrm>
            <a:off x="1097280" y="2108200"/>
            <a:ext cx="10058401" cy="3760892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"/>
              </a:defRPr>
            </a:lvl1pPr>
            <a:lvl2pPr>
              <a:defRPr>
                <a:latin typeface="+mn-lt"/>
                <a:ea typeface="+mn-ea"/>
                <a:cs typeface="+mn-cs"/>
                <a:sym typeface="Helvetica"/>
              </a:defRPr>
            </a:lvl2pPr>
            <a:lvl3pPr>
              <a:defRPr>
                <a:latin typeface="+mn-lt"/>
                <a:ea typeface="+mn-ea"/>
                <a:cs typeface="+mn-cs"/>
                <a:sym typeface="Helvetica"/>
              </a:defRPr>
            </a:lvl3pPr>
            <a:lvl4pPr>
              <a:defRPr>
                <a:latin typeface="+mn-lt"/>
                <a:ea typeface="+mn-ea"/>
                <a:cs typeface="+mn-cs"/>
                <a:sym typeface="Helvetica"/>
              </a:defRPr>
            </a:lvl4pPr>
            <a:lvl5pPr>
              <a:defRPr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1097280" y="758951"/>
            <a:ext cx="10058401" cy="3566161"/>
          </a:xfrm>
          <a:prstGeom prst="rect">
            <a:avLst/>
          </a:prstGeom>
        </p:spPr>
        <p:txBody>
          <a:bodyPr/>
          <a:lstStyle>
            <a:lvl1pPr>
              <a:defRPr sz="8000" spc="-50">
                <a:solidFill>
                  <a:srgbClr val="262626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80" y="4663440"/>
            <a:ext cx="10058401" cy="11430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>
              <a:buClrTx/>
              <a:buSzTx/>
              <a:buFontTx/>
              <a:buNone/>
              <a:defRPr sz="2400" cap="all" spc="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>
              <a:buClrTx/>
              <a:buSzTx/>
              <a:buFontTx/>
              <a:buNone/>
              <a:defRPr sz="2400" cap="all" spc="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>
              <a:buClrTx/>
              <a:buSzTx/>
              <a:buFontTx/>
              <a:buNone/>
              <a:defRPr sz="2400" cap="all" spc="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>
              <a:buClrTx/>
              <a:buSzTx/>
              <a:buFontTx/>
              <a:buNone/>
              <a:defRPr sz="2400" cap="all" spc="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>
              <a:buClrTx/>
              <a:buSzTx/>
              <a:buFontTx/>
              <a:buNone/>
              <a:defRPr sz="2400" cap="all" spc="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직선 연결선(S) 8"/>
          <p:cNvSpPr/>
          <p:nvPr/>
        </p:nvSpPr>
        <p:spPr>
          <a:xfrm>
            <a:off x="1207657" y="4485132"/>
            <a:ext cx="9875522" cy="1"/>
          </a:xfrm>
          <a:prstGeom prst="line">
            <a:avLst/>
          </a:prstGeom>
          <a:ln w="12700">
            <a:solidFill>
              <a:srgbClr val="40404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97280" y="2120900"/>
            <a:ext cx="4639737" cy="3748193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"/>
              </a:defRPr>
            </a:lvl1pPr>
            <a:lvl2pPr>
              <a:defRPr>
                <a:latin typeface="+mn-lt"/>
                <a:ea typeface="+mn-ea"/>
                <a:cs typeface="+mn-cs"/>
                <a:sym typeface="Helvetica"/>
              </a:defRPr>
            </a:lvl2pPr>
            <a:lvl3pPr>
              <a:defRPr>
                <a:latin typeface="+mn-lt"/>
                <a:ea typeface="+mn-ea"/>
                <a:cs typeface="+mn-cs"/>
                <a:sym typeface="Helvetica"/>
              </a:defRPr>
            </a:lvl3pPr>
            <a:lvl4pPr>
              <a:defRPr>
                <a:latin typeface="+mn-lt"/>
                <a:ea typeface="+mn-ea"/>
                <a:cs typeface="+mn-cs"/>
                <a:sym typeface="Helvetica"/>
              </a:defRPr>
            </a:lvl4pPr>
            <a:lvl5pPr>
              <a:defRPr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80" y="2057400"/>
            <a:ext cx="4639737" cy="736282"/>
          </a:xfrm>
          <a:prstGeom prst="rect">
            <a:avLst/>
          </a:prstGeom>
        </p:spPr>
        <p:txBody>
          <a:bodyPr lIns="45719" tIns="45719" rIns="45719" bIns="45719" anchor="ctr"/>
          <a:lstStyle>
            <a:lvl1pPr marL="0" indent="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텍스트 개체 틀 4"/>
          <p:cNvSpPr>
            <a:spLocks noGrp="1"/>
          </p:cNvSpPr>
          <p:nvPr>
            <p:ph type="body" sz="quarter" idx="21"/>
          </p:nvPr>
        </p:nvSpPr>
        <p:spPr>
          <a:xfrm>
            <a:off x="6515944" y="2057400"/>
            <a:ext cx="4639737" cy="736282"/>
          </a:xfrm>
          <a:prstGeom prst="rect">
            <a:avLst/>
          </a:prstGeom>
        </p:spPr>
        <p:txBody>
          <a:bodyPr lIns="45719" tIns="45719" rIns="45719" bIns="45719" anchor="ctr"/>
          <a:lstStyle/>
          <a:p>
            <a:pPr marL="0" indent="0">
              <a:buClrTx/>
              <a:buSzTx/>
              <a:buFontTx/>
              <a:buNone/>
              <a:defRPr sz="2000" cap="all">
                <a:solidFill>
                  <a:srgbClr val="000000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/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직사각형 7"/>
          <p:cNvSpPr/>
          <p:nvPr/>
        </p:nvSpPr>
        <p:spPr>
          <a:xfrm>
            <a:off x="15" y="0"/>
            <a:ext cx="4654298" cy="685800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80" name="마스터 제목스타일 편집"/>
          <p:cNvSpPr txBox="1"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8" cy="2093976"/>
          </a:xfrm>
          <a:prstGeom prst="rect">
            <a:avLst/>
          </a:prstGeom>
        </p:spPr>
        <p:txBody>
          <a:bodyPr/>
          <a:lstStyle>
            <a:lvl1pPr>
              <a:defRPr sz="3600" spc="-50">
                <a:solidFill>
                  <a:srgbClr val="FFFFFF"/>
                </a:solidFill>
              </a:defRPr>
            </a:lvl1pPr>
          </a:lstStyle>
          <a:p>
            <a:r>
              <a:t>마스터 제목스타일 편집</a:t>
            </a:r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458983" y="812798"/>
            <a:ext cx="5928345" cy="5294759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Helvetica"/>
              </a:defRPr>
            </a:lvl1pPr>
            <a:lvl2pPr>
              <a:defRPr>
                <a:latin typeface="+mn-lt"/>
                <a:ea typeface="+mn-ea"/>
                <a:cs typeface="+mn-cs"/>
                <a:sym typeface="Helvetica"/>
              </a:defRPr>
            </a:lvl2pPr>
            <a:lvl3pPr>
              <a:defRPr>
                <a:latin typeface="+mn-lt"/>
                <a:ea typeface="+mn-ea"/>
                <a:cs typeface="+mn-cs"/>
                <a:sym typeface="Helvetica"/>
              </a:defRPr>
            </a:lvl3pPr>
            <a:lvl4pPr>
              <a:defRPr>
                <a:latin typeface="+mn-lt"/>
                <a:ea typeface="+mn-ea"/>
                <a:cs typeface="+mn-cs"/>
                <a:sym typeface="Helvetica"/>
              </a:defRPr>
            </a:lvl4pPr>
            <a:lvl5pPr>
              <a:defRPr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텍스트 개체 틀 3"/>
          <p:cNvSpPr>
            <a:spLocks noGrp="1"/>
          </p:cNvSpPr>
          <p:nvPr>
            <p:ph type="body" sz="quarter" idx="21"/>
          </p:nvPr>
        </p:nvSpPr>
        <p:spPr>
          <a:xfrm>
            <a:off x="643464" y="3043049"/>
            <a:ext cx="3517569" cy="3064506"/>
          </a:xfrm>
          <a:prstGeom prst="rect">
            <a:avLst/>
          </a:prstGeom>
        </p:spPr>
        <p:txBody>
          <a:bodyPr lIns="45719" tIns="45719" rIns="45719" bIns="45719"/>
          <a:lstStyle/>
          <a:p>
            <a:pPr marL="0" indent="0"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endParaRPr/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A535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직사각형 7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1" name="그림 개체 틀 2"/>
          <p:cNvSpPr>
            <a:spLocks noGrp="1"/>
          </p:cNvSpPr>
          <p:nvPr>
            <p:ph type="pic" idx="21"/>
          </p:nvPr>
        </p:nvSpPr>
        <p:spPr>
          <a:xfrm>
            <a:off x="14" y="0"/>
            <a:ext cx="12191987" cy="45783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1097278" y="4799362"/>
            <a:ext cx="10113646" cy="743683"/>
          </a:xfrm>
          <a:prstGeom prst="rect">
            <a:avLst/>
          </a:prstGeom>
        </p:spPr>
        <p:txBody>
          <a:bodyPr lIns="0" tIns="0" rIns="0" bIns="0"/>
          <a:lstStyle>
            <a:lvl1pPr>
              <a:defRPr sz="3600" spc="-5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97278" y="5715000"/>
            <a:ext cx="10113266" cy="609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>
              <a:spcBef>
                <a:spcPts val="60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>
              <a:spcBef>
                <a:spcPts val="60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>
              <a:spcBef>
                <a:spcPts val="60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>
              <a:spcBef>
                <a:spcPts val="600"/>
              </a:spcBef>
              <a:buClrTx/>
              <a:buSzTx/>
              <a:buFontTx/>
              <a:buNone/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직선 연결선(S) 9"/>
          <p:cNvSpPr/>
          <p:nvPr/>
        </p:nvSpPr>
        <p:spPr>
          <a:xfrm>
            <a:off x="1193532" y="1897379"/>
            <a:ext cx="9966960" cy="1"/>
          </a:xfrm>
          <a:prstGeom prst="line">
            <a:avLst/>
          </a:prstGeom>
          <a:ln w="12700">
            <a:solidFill>
              <a:srgbClr val="40404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1" cy="14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993581" y="6520180"/>
            <a:ext cx="217151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sz="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700" b="0" i="0" u="none" strike="noStrike" cap="none" spc="-49" baseline="0">
          <a:solidFill>
            <a:srgbClr val="40404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91439" marR="0" indent="-91439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 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1pPr>
      <a:lvl2pPr marL="405563" marR="0" indent="-204395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2pPr>
      <a:lvl3pPr marL="651334" marR="0" indent="-267286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3pPr>
      <a:lvl4pPr marL="834214" marR="0" indent="-267286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4pPr>
      <a:lvl5pPr marL="1017094" marR="0" indent="-267286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5pPr>
      <a:lvl6pPr marL="1181642" marR="0" indent="-310242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6pPr>
      <a:lvl7pPr marL="1381642" marR="0" indent="-310242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7pPr>
      <a:lvl8pPr marL="1581642" marR="0" indent="-310242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8pPr>
      <a:lvl9pPr marL="1781642" marR="0" indent="-310242" algn="l" defTabSz="914400" rtl="0" latinLnBrk="0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Calibri"/>
        <a:buChar char="◦"/>
        <a:tabLst/>
        <a:defRPr sz="1900" b="0" i="0" u="none" strike="noStrike" cap="none" spc="0" baseline="0">
          <a:solidFill>
            <a:srgbClr val="404040"/>
          </a:solidFill>
          <a:uFillTx/>
          <a:latin typeface="Malgun Gothic"/>
          <a:ea typeface="Malgun Gothic"/>
          <a:cs typeface="Malgun Gothic"/>
          <a:sym typeface="Malgun Gothic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제목 1"/>
          <p:cNvSpPr txBox="1"/>
          <p:nvPr/>
        </p:nvSpPr>
        <p:spPr>
          <a:xfrm>
            <a:off x="5335473" y="639097"/>
            <a:ext cx="6161878" cy="368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>
            <a:normAutofit/>
          </a:bodyPr>
          <a:lstStyle>
            <a:lvl1pPr>
              <a:lnSpc>
                <a:spcPct val="90000"/>
              </a:lnSpc>
              <a:defRPr sz="6000" spc="-100">
                <a:latin typeface="Adobe 고딕 Std B"/>
                <a:ea typeface="Adobe 고딕 Std B"/>
                <a:cs typeface="Adobe 고딕 Std B"/>
                <a:sym typeface="Adobe 고딕 Std B"/>
              </a:defRPr>
            </a:lvl1pPr>
          </a:lstStyle>
          <a:p>
            <a:r>
              <a:rPr dirty="0"/>
              <a:t>TITLE</a:t>
            </a:r>
          </a:p>
        </p:txBody>
      </p:sp>
      <p:sp>
        <p:nvSpPr>
          <p:cNvPr id="104" name="부제목 2"/>
          <p:cNvSpPr txBox="1"/>
          <p:nvPr/>
        </p:nvSpPr>
        <p:spPr>
          <a:xfrm>
            <a:off x="5289753" y="4718458"/>
            <a:ext cx="6269348" cy="930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91439" indent="-91439">
              <a:lnSpc>
                <a:spcPct val="11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Calibri"/>
              <a:buChar char=" "/>
              <a:defRPr sz="2400">
                <a:solidFill>
                  <a:srgbClr val="262626"/>
                </a:solidFill>
              </a:defRPr>
            </a:pPr>
            <a:r>
              <a:rPr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종합설계프로젝트1 1분반 4조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03EE61C-29CA-8533-9B8E-F07F7E1DAEB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1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DCE95CF-8004-9C12-3879-47BD3FC0D64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5634845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 결과</a:t>
            </a:r>
          </a:p>
        </p:txBody>
      </p:sp>
      <p:sp>
        <p:nvSpPr>
          <p:cNvPr id="150" name="내용 개체 틀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ADBD9E1-DE39-2FD7-EDAE-0E1BB1A2E20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11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향후 계획</a:t>
            </a:r>
          </a:p>
        </p:txBody>
      </p:sp>
      <p:sp>
        <p:nvSpPr>
          <p:cNvPr id="156" name="내용 개체 틀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31A0413-6465-ADE1-5305-D8B4F3BD23B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12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FB10A-7027-D904-4B3C-EFDD204E6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570" y="1335024"/>
            <a:ext cx="3517568" cy="2093976"/>
          </a:xfrm>
        </p:spPr>
        <p:txBody>
          <a:bodyPr>
            <a:normAutofit/>
          </a:bodyPr>
          <a:lstStyle/>
          <a:p>
            <a:r>
              <a:rPr lang="en-US" altLang="ko-KR" sz="48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Q &amp; A</a:t>
            </a:r>
            <a:endParaRPr lang="ko-KR" altLang="en-US" sz="48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F20AE3-C23C-0E03-03A1-CA7AF3AEBFE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652819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2"/>
          <p:cNvSpPr txBox="1"/>
          <p:nvPr/>
        </p:nvSpPr>
        <p:spPr>
          <a:xfrm>
            <a:off x="408576" y="478971"/>
            <a:ext cx="3798389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000">
                <a:solidFill>
                  <a:srgbClr val="FFFFFF"/>
                </a:solidFill>
                <a:latin typeface="Adobe 고딕 Std B"/>
                <a:ea typeface="Adobe 고딕 Std B"/>
                <a:cs typeface="Adobe 고딕 Std B"/>
                <a:sym typeface="Adobe 고딕 Std B"/>
              </a:defRPr>
            </a:lvl1pPr>
          </a:lstStyle>
          <a:p>
            <a:r>
              <a:rPr dirty="0"/>
              <a:t>Point cloud?</a:t>
            </a:r>
          </a:p>
        </p:txBody>
      </p:sp>
      <p:pic>
        <p:nvPicPr>
          <p:cNvPr id="5" name="그림 4" descr="바퀴, 건축자재, 돌, 건물이(가) 표시된 사진&#10;&#10;자동 생성된 설명">
            <a:extLst>
              <a:ext uri="{FF2B5EF4-FFF2-40B4-BE49-F238E27FC236}">
                <a16:creationId xmlns:a16="http://schemas.microsoft.com/office/drawing/2014/main" id="{372B6748-F803-93CD-AD25-697BA09EF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537" y="829491"/>
            <a:ext cx="2857500" cy="2857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9FA644C-9BAD-38E5-C9BC-9D6A88D4F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0611" y="3824778"/>
            <a:ext cx="3446203" cy="2474288"/>
          </a:xfrm>
          <a:prstGeom prst="rect">
            <a:avLst/>
          </a:prstGeom>
        </p:spPr>
      </p:pic>
      <p:pic>
        <p:nvPicPr>
          <p:cNvPr id="9" name="그림 8" descr="사람, 서있는, 조각품, 기밀복이(가) 표시된 사진&#10;&#10;자동 생성된 설명">
            <a:extLst>
              <a:ext uri="{FF2B5EF4-FFF2-40B4-BE49-F238E27FC236}">
                <a16:creationId xmlns:a16="http://schemas.microsoft.com/office/drawing/2014/main" id="{829AAD63-B003-BB46-BA21-8B7E801B0C1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7218" y="709808"/>
            <a:ext cx="2719192" cy="2719192"/>
          </a:xfrm>
          <a:prstGeom prst="rect">
            <a:avLst/>
          </a:prstGeom>
        </p:spPr>
      </p:pic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7E18AF7-F880-584C-A42B-0335FC3A930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2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Box 12"/>
          <p:cNvSpPr txBox="1"/>
          <p:nvPr/>
        </p:nvSpPr>
        <p:spPr>
          <a:xfrm>
            <a:off x="408576" y="478971"/>
            <a:ext cx="3798389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4000">
                <a:solidFill>
                  <a:srgbClr val="FFFFFF"/>
                </a:solidFill>
                <a:latin typeface="Adobe 고딕 Std B"/>
                <a:ea typeface="Adobe 고딕 Std B"/>
                <a:cs typeface="Adobe 고딕 Std B"/>
                <a:sym typeface="Adobe 고딕 Std B"/>
              </a:defRPr>
            </a:lvl1pPr>
          </a:lstStyle>
          <a:p>
            <a:r>
              <a:rPr lang="en-US" dirty="0"/>
              <a:t>Index</a:t>
            </a:r>
            <a:endParaRPr dirty="0"/>
          </a:p>
        </p:txBody>
      </p:sp>
      <p:sp>
        <p:nvSpPr>
          <p:cNvPr id="109" name="간단한 설명…"/>
          <p:cNvSpPr txBox="1"/>
          <p:nvPr/>
        </p:nvSpPr>
        <p:spPr>
          <a:xfrm>
            <a:off x="5247518" y="647271"/>
            <a:ext cx="5750334" cy="4154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 배경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>
              <a:buAutoNum type="arabicPeriod"/>
            </a:pPr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도구</a:t>
            </a:r>
          </a:p>
          <a:p>
            <a:pPr marL="292608" lvl="1" indent="-91440">
              <a:buChar char=" 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1) Deep-flow video inpainting</a:t>
            </a:r>
          </a:p>
          <a:p>
            <a:pPr marL="292608" lvl="1" indent="-91440">
              <a:buChar char=" "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2) V-PCC</a:t>
            </a:r>
          </a:p>
          <a:p>
            <a:pPr marL="292608" lvl="1" indent="-91440">
              <a:buChar char=" "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 과정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 결과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 Q&amp;A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7C5F574-136D-9C36-E7A3-E98B2DE8111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5129352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</a:t>
            </a:r>
            <a:r>
              <a:rPr 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배경</a:t>
            </a:r>
          </a:p>
        </p:txBody>
      </p:sp>
      <p:sp>
        <p:nvSpPr>
          <p:cNvPr id="120" name="내용 개체 틀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buClrTx/>
              <a:buFont typeface="Wingdings" panose="05000000000000000000" pitchFamily="2" charset="2"/>
              <a:buChar char="l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3D point cloud data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 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noise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발생 가능성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수집된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noise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제거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84048" lvl="2" indent="0">
              <a:buClrTx/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1">
              <a:buClrTx/>
              <a:buFont typeface="Wingdings" panose="05000000000000000000" pitchFamily="2" charset="2"/>
              <a:buChar char="l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자율주행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실시간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모델링 등 다양한 분야에서 활용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Raw point cloud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용량 매우 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lvl="2">
              <a:buClrTx/>
              <a:buFont typeface="Wingdings" panose="05000000000000000000" pitchFamily="2" charset="2"/>
              <a:buChar char="§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압축과정 발생하는 정보의 손실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5D7EEC-D322-C5CF-775E-51FE0B9BB9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4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7B3B71-3DDE-D658-D436-AE73EA57F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사용한 도구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F979FC-08A1-EE19-DC5B-72A943B7E758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097280" y="2120900"/>
            <a:ext cx="5741931" cy="3748193"/>
          </a:xfrm>
        </p:spPr>
        <p:txBody>
          <a:bodyPr>
            <a:normAutofit/>
          </a:bodyPr>
          <a:lstStyle/>
          <a:p>
            <a:pPr marL="457200" indent="-457200">
              <a:buClrTx/>
              <a:buAutoNum type="arabicPeriod"/>
            </a:pPr>
            <a:r>
              <a:rPr lang="en-US" altLang="ko-KR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Deep-flow video inpainting</a:t>
            </a:r>
          </a:p>
          <a:p>
            <a:pPr marL="457200" indent="-457200">
              <a:buClrTx/>
              <a:buAutoNum type="arabicPeriod"/>
            </a:pPr>
            <a:endParaRPr lang="en-US" altLang="ko-KR" sz="28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pPr marL="457200" indent="-457200">
              <a:buClrTx/>
              <a:buAutoNum type="arabicPeriod"/>
            </a:pPr>
            <a:r>
              <a:rPr lang="en-US" altLang="ko-KR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V-PCC</a:t>
            </a:r>
          </a:p>
          <a:p>
            <a:pPr marL="828474" lvl="1" indent="-514350">
              <a:buClrTx/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Patch generation</a:t>
            </a:r>
          </a:p>
          <a:p>
            <a:pPr marL="828474" lvl="1" indent="-514350">
              <a:buClrTx/>
              <a:buFont typeface="Wingdings" panose="05000000000000000000" pitchFamily="2" charset="2"/>
              <a:buChar char="l"/>
            </a:pPr>
            <a:r>
              <a:rPr lang="en-US" altLang="ko-KR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FFmpeg</a:t>
            </a:r>
          </a:p>
          <a:p>
            <a:pPr marL="828474" lvl="1" indent="-514350">
              <a:buClrTx/>
              <a:buFont typeface="Wingdings" panose="05000000000000000000" pitchFamily="2" charset="2"/>
              <a:buChar char="l"/>
            </a:pPr>
            <a:endParaRPr lang="en-US" altLang="ko-KR" sz="2000" dirty="0"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  <a:p>
            <a:endParaRPr lang="ko-KR" altLang="en-US" sz="2800" dirty="0">
              <a:latin typeface="Adobe Fan Heiti Std B" panose="020B0700000000000000" pitchFamily="34" charset="-128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5C9BD-2566-6E8F-4A76-399979FA306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0549570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Deep-flow video inpainting</a:t>
            </a:r>
          </a:p>
        </p:txBody>
      </p:sp>
      <p:sp>
        <p:nvSpPr>
          <p:cNvPr id="126" name="내용 개체 틀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en-US" altLang="ko-KR" sz="2000" kern="100" dirty="0">
                <a:effectLst/>
                <a:latin typeface="Adobe Fan Heiti Std B" panose="020B0700000000000000" pitchFamily="34" charset="-128"/>
                <a:ea typeface="Adobe Fan Heiti Std B" panose="020B0700000000000000" pitchFamily="34" charset="-128"/>
                <a:cs typeface="Times New Roman" panose="02020603050405020304" pitchFamily="18" charset="0"/>
              </a:rPr>
              <a:t>Inpainting?</a:t>
            </a:r>
            <a:endParaRPr lang="en-US" altLang="ko-KR" sz="2000" kern="100" dirty="0">
              <a:latin typeface="Adobe Fan Heiti Std B" panose="020B0700000000000000" pitchFamily="34" charset="-128"/>
              <a:ea typeface="Adobe Fan Heiti Std B" panose="020B0700000000000000" pitchFamily="34" charset="-128"/>
              <a:cs typeface="Times New Roman" panose="02020603050405020304" pitchFamily="18" charset="0"/>
            </a:endParaRPr>
          </a:p>
          <a:p>
            <a:pPr marL="657024" lvl="1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"/>
            </a:pP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이미지나 동영상의 손상</a:t>
            </a:r>
            <a:r>
              <a:rPr lang="en-US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/</a:t>
            </a:r>
            <a:r>
              <a:rPr lang="ko-KR" altLang="ko-KR" sz="20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누락된 부분을 재구성하는 기술</a:t>
            </a:r>
            <a:endParaRPr lang="en-US" altLang="ko-KR" sz="20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 algn="just" latinLnBrk="1">
              <a:lnSpc>
                <a:spcPct val="107000"/>
              </a:lnSpc>
              <a:spcAft>
                <a:spcPts val="800"/>
              </a:spcAft>
              <a:buNone/>
            </a:pPr>
            <a:endParaRPr lang="en-US" altLang="ko-KR" sz="20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9E3D286-C2DA-E8E5-272F-6CF18C7C47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884" y="3288082"/>
            <a:ext cx="8172450" cy="228600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4A4D38-E86F-FDEB-969A-412B2467631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6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Deep-flow video inpainting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BE4F02-719C-E8B6-6747-80B9570AE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131" y="2054244"/>
            <a:ext cx="8775737" cy="414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97EF7BF-4DAA-784A-1B7C-14DCFB57959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3841865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V-PCC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48B7382-A876-023B-4AAF-13F41564629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8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제목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연구 </a:t>
            </a:r>
            <a:r>
              <a:rPr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과정</a:t>
            </a:r>
            <a:endParaRPr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8" name="내용 개체 틀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BB0FBC8-D029-A86B-D93D-BE5DFFBC569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ko-KR" smtClean="0"/>
              <a:t>9</a:t>
            </a:fld>
            <a:endParaRPr lang="en-US" altLang="ko-KR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RetrospectVTI">
  <a:themeElements>
    <a:clrScheme name="1_Retrospect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00FF"/>
      </a:hlink>
      <a:folHlink>
        <a:srgbClr val="FF00FF"/>
      </a:folHlink>
    </a:clrScheme>
    <a:fontScheme name="1_RetrospectVTI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Retrospect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RetrospectVTI">
  <a:themeElements>
    <a:clrScheme name="1_Retrospect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00FF"/>
      </a:hlink>
      <a:folHlink>
        <a:srgbClr val="FF00FF"/>
      </a:folHlink>
    </a:clrScheme>
    <a:fontScheme name="1_RetrospectVTI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1_Retrospect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Franklin Gothic Book"/>
            <a:ea typeface="Franklin Gothic Book"/>
            <a:cs typeface="Franklin Gothic Book"/>
            <a:sym typeface="Franklin Gothic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</TotalTime>
  <Words>365</Words>
  <Application>Microsoft Office PowerPoint</Application>
  <PresentationFormat>와이드스크린</PresentationFormat>
  <Paragraphs>101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Adobe Fan Heiti Std B</vt:lpstr>
      <vt:lpstr>Adobe 고딕 Std B</vt:lpstr>
      <vt:lpstr>맑은 고딕</vt:lpstr>
      <vt:lpstr>맑은 고딕</vt:lpstr>
      <vt:lpstr>Calibri</vt:lpstr>
      <vt:lpstr>Franklin Gothic Book</vt:lpstr>
      <vt:lpstr>Helvetica</vt:lpstr>
      <vt:lpstr>Wingdings</vt:lpstr>
      <vt:lpstr>1_RetrospectVTI</vt:lpstr>
      <vt:lpstr>PowerPoint 프레젠테이션</vt:lpstr>
      <vt:lpstr>PowerPoint 프레젠테이션</vt:lpstr>
      <vt:lpstr>PowerPoint 프레젠테이션</vt:lpstr>
      <vt:lpstr>연구 배경</vt:lpstr>
      <vt:lpstr>사용한 도구</vt:lpstr>
      <vt:lpstr>Deep-flow video inpainting</vt:lpstr>
      <vt:lpstr>Deep-flow video inpainting</vt:lpstr>
      <vt:lpstr>V-PCC</vt:lpstr>
      <vt:lpstr>연구 과정</vt:lpstr>
      <vt:lpstr>PowerPoint 프레젠테이션</vt:lpstr>
      <vt:lpstr>연구 결과</vt:lpstr>
      <vt:lpstr>향후 계획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SeTHeNe .</dc:creator>
  <cp:lastModifiedBy>김철균</cp:lastModifiedBy>
  <cp:revision>10</cp:revision>
  <dcterms:modified xsi:type="dcterms:W3CDTF">2022-06-18T05:59:09Z</dcterms:modified>
</cp:coreProperties>
</file>